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65A"/>
    <a:srgbClr val="E402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579"/>
  </p:normalViewPr>
  <p:slideViewPr>
    <p:cSldViewPr snapToGrid="0" showGuides="1">
      <p:cViewPr varScale="1">
        <p:scale>
          <a:sx n="86" d="100"/>
          <a:sy n="86" d="100"/>
        </p:scale>
        <p:origin x="134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EE0D48D-A348-45CF-97A3-6CBCB4D6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egnaposto titolo 1">
            <a:extLst>
              <a:ext uri="{FF2B5EF4-FFF2-40B4-BE49-F238E27FC236}">
                <a16:creationId xmlns:a16="http://schemas.microsoft.com/office/drawing/2014/main" id="{6D5EEF38-BBF6-4F2A-A006-FDCEC58041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7417" y="2331240"/>
            <a:ext cx="6611106" cy="18715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Titolo</a:t>
            </a:r>
          </a:p>
        </p:txBody>
      </p:sp>
      <p:sp>
        <p:nvSpPr>
          <p:cNvPr id="5" name="Segnaposto testo 2">
            <a:extLst>
              <a:ext uri="{FF2B5EF4-FFF2-40B4-BE49-F238E27FC236}">
                <a16:creationId xmlns:a16="http://schemas.microsoft.com/office/drawing/2014/main" id="{CC495E98-4875-4417-A3DC-03D8462DE11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7417" y="4369678"/>
            <a:ext cx="6611106" cy="1219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400" i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F2C4C91-FF17-4BA9-8249-2A11EC724F1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560" y="2209918"/>
            <a:ext cx="4518273" cy="471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20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magin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43"/>
          <a:stretch/>
        </p:blipFill>
        <p:spPr>
          <a:xfrm>
            <a:off x="-9836" y="0"/>
            <a:ext cx="8614616" cy="6858000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0D288010-7C7E-4E11-8DB9-173DBBF19EC2}"/>
              </a:ext>
            </a:extLst>
          </p:cNvPr>
          <p:cNvSpPr/>
          <p:nvPr userDrawn="1"/>
        </p:nvSpPr>
        <p:spPr>
          <a:xfrm>
            <a:off x="4756201" y="5184225"/>
            <a:ext cx="6915606" cy="72000"/>
          </a:xfrm>
          <a:prstGeom prst="rect">
            <a:avLst/>
          </a:prstGeom>
          <a:solidFill>
            <a:srgbClr val="E402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t-IT" dirty="0">
              <a:ln>
                <a:solidFill>
                  <a:srgbClr val="F29BAC"/>
                </a:solidFill>
              </a:ln>
              <a:solidFill>
                <a:srgbClr val="54565A"/>
              </a:solidFill>
            </a:endParaRPr>
          </a:p>
        </p:txBody>
      </p:sp>
      <p:sp>
        <p:nvSpPr>
          <p:cNvPr id="12" name="Segnaposto titolo 1">
            <a:extLst>
              <a:ext uri="{FF2B5EF4-FFF2-40B4-BE49-F238E27FC236}">
                <a16:creationId xmlns:a16="http://schemas.microsoft.com/office/drawing/2014/main" id="{6D5EEF38-BBF6-4F2A-A006-FDCEC58041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52709" y="3718249"/>
            <a:ext cx="6900336" cy="13592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it-IT" dirty="0"/>
              <a:t>Titolo</a:t>
            </a:r>
          </a:p>
        </p:txBody>
      </p:sp>
      <p:sp>
        <p:nvSpPr>
          <p:cNvPr id="13" name="Segnaposto testo 2">
            <a:extLst>
              <a:ext uri="{FF2B5EF4-FFF2-40B4-BE49-F238E27FC236}">
                <a16:creationId xmlns:a16="http://schemas.microsoft.com/office/drawing/2014/main" id="{CC495E98-4875-4417-A3DC-03D8462DE11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52709" y="5366071"/>
            <a:ext cx="6900336" cy="1219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2400" i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97852EC-6917-43D4-BCA7-EBAB86ADAC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645" y="0"/>
            <a:ext cx="2050355" cy="214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19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49AA44D5-18FE-40D7-B603-2246EB347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645" y="0"/>
            <a:ext cx="2050355" cy="2141179"/>
          </a:xfrm>
          <a:prstGeom prst="rect">
            <a:avLst/>
          </a:prstGeom>
        </p:spPr>
      </p:pic>
      <p:sp>
        <p:nvSpPr>
          <p:cNvPr id="4" name="Segnaposto titolo 1">
            <a:extLst>
              <a:ext uri="{FF2B5EF4-FFF2-40B4-BE49-F238E27FC236}">
                <a16:creationId xmlns:a16="http://schemas.microsoft.com/office/drawing/2014/main" id="{6D5EEF38-BBF6-4F2A-A006-FDCEC5804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85" y="439651"/>
            <a:ext cx="99749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" name="Segnaposto testo 2">
            <a:extLst>
              <a:ext uri="{FF2B5EF4-FFF2-40B4-BE49-F238E27FC236}">
                <a16:creationId xmlns:a16="http://schemas.microsoft.com/office/drawing/2014/main" id="{CC495E98-4875-4417-A3DC-03D8462DE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85" y="1987235"/>
            <a:ext cx="11235760" cy="4558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13298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>
            <a:extLst>
              <a:ext uri="{FF2B5EF4-FFF2-40B4-BE49-F238E27FC236}">
                <a16:creationId xmlns:a16="http://schemas.microsoft.com/office/drawing/2014/main" id="{6D5EEF38-BBF6-4F2A-A006-FDCEC5804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85" y="439651"/>
            <a:ext cx="99749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" name="Segnaposto testo 2">
            <a:extLst>
              <a:ext uri="{FF2B5EF4-FFF2-40B4-BE49-F238E27FC236}">
                <a16:creationId xmlns:a16="http://schemas.microsoft.com/office/drawing/2014/main" id="{CC495E98-4875-4417-A3DC-03D8462DE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85" y="1987235"/>
            <a:ext cx="11235760" cy="4558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60925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2">
            <a:extLst>
              <a:ext uri="{FF2B5EF4-FFF2-40B4-BE49-F238E27FC236}">
                <a16:creationId xmlns:a16="http://schemas.microsoft.com/office/drawing/2014/main" id="{CC495E98-4875-4417-A3DC-03D8462DE11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90447" y="4657351"/>
            <a:ext cx="6611106" cy="1219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400" i="0">
                <a:solidFill>
                  <a:srgbClr val="5456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9AA44D5-18FE-40D7-B603-2246EB347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141" y="0"/>
            <a:ext cx="5015718" cy="523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5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D5EEF38-BBF6-4F2A-A006-FDCEC5804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C495E98-4875-4417-A3DC-03D8462DE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14594F-6478-4652-8466-4D13D073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8155A-EB68-4D8A-996A-1D3E1B5AAD08}" type="datetimeFigureOut">
              <a:rPr lang="it-IT" smtClean="0"/>
              <a:t>13/11/23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701E48-8FBF-469D-929E-494FE7A367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8C6E7B-8EA3-4A77-A370-1CF2C6646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8C37D-BC29-4A6F-BF38-611A266CCB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46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arlo.capello@unito.i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INSTRUCTIONS FOR INCOMING ERASMUS STUDENTS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EDUCATION SCIENCE </a:t>
            </a:r>
          </a:p>
        </p:txBody>
      </p:sp>
    </p:spTree>
    <p:extLst>
      <p:ext uri="{BB962C8B-B14F-4D97-AF65-F5344CB8AC3E}">
        <p14:creationId xmlns:p14="http://schemas.microsoft.com/office/powerpoint/2010/main" val="270606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   LEARNING AGREEMENT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it-IT" sz="1800" kern="100" dirty="0">
              <a:effectLst/>
            </a:endParaRPr>
          </a:p>
          <a:p>
            <a:pPr marL="0" indent="0">
              <a:buNone/>
            </a:pPr>
            <a:r>
              <a:rPr lang="it-IT" dirty="0" err="1"/>
              <a:t>Prepare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documentation</a:t>
            </a:r>
            <a:r>
              <a:rPr lang="it-IT" dirty="0"/>
              <a:t> in </a:t>
            </a:r>
            <a:r>
              <a:rPr lang="it-IT" dirty="0" err="1"/>
              <a:t>accordance</a:t>
            </a:r>
            <a:r>
              <a:rPr lang="it-IT" dirty="0"/>
              <a:t> with the </a:t>
            </a:r>
            <a:r>
              <a:rPr lang="it-IT" dirty="0" err="1"/>
              <a:t>regulations</a:t>
            </a:r>
            <a:r>
              <a:rPr lang="it-IT" dirty="0"/>
              <a:t> of the University of Turin and </a:t>
            </a:r>
            <a:r>
              <a:rPr lang="it-IT" dirty="0" err="1"/>
              <a:t>those</a:t>
            </a:r>
            <a:r>
              <a:rPr lang="it-IT" dirty="0"/>
              <a:t> of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own</a:t>
            </a:r>
            <a:r>
              <a:rPr lang="it-IT" dirty="0"/>
              <a:t> </a:t>
            </a:r>
            <a:r>
              <a:rPr lang="it-IT" dirty="0" err="1"/>
              <a:t>university</a:t>
            </a:r>
            <a:r>
              <a:rPr lang="it-IT" dirty="0"/>
              <a:t>.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Send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documentation</a:t>
            </a:r>
            <a:r>
              <a:rPr lang="it-IT" dirty="0"/>
              <a:t> </a:t>
            </a:r>
            <a:r>
              <a:rPr lang="it-IT" dirty="0" err="1"/>
              <a:t>before</a:t>
            </a:r>
            <a:r>
              <a:rPr lang="it-IT" dirty="0"/>
              <a:t> the start of </a:t>
            </a:r>
            <a:r>
              <a:rPr lang="it-IT" dirty="0" err="1"/>
              <a:t>semester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- by </a:t>
            </a:r>
            <a:r>
              <a:rPr lang="it-IT" dirty="0" err="1"/>
              <a:t>July</a:t>
            </a:r>
            <a:r>
              <a:rPr lang="it-IT" dirty="0"/>
              <a:t>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arrive</a:t>
            </a:r>
            <a:r>
              <a:rPr lang="it-IT" dirty="0"/>
              <a:t> for the first </a:t>
            </a:r>
            <a:r>
              <a:rPr lang="it-IT" dirty="0" err="1"/>
              <a:t>semester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- By </a:t>
            </a:r>
            <a:r>
              <a:rPr lang="it-IT" dirty="0" err="1"/>
              <a:t>December</a:t>
            </a:r>
            <a:r>
              <a:rPr lang="it-IT" dirty="0"/>
              <a:t>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arrive</a:t>
            </a:r>
            <a:r>
              <a:rPr lang="it-IT" dirty="0"/>
              <a:t> for the second </a:t>
            </a:r>
            <a:r>
              <a:rPr lang="it-IT" dirty="0" err="1"/>
              <a:t>semester</a:t>
            </a:r>
            <a:r>
              <a:rPr lang="it-IT" dirty="0"/>
              <a:t>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Choose</a:t>
            </a:r>
            <a:r>
              <a:rPr lang="it-IT" dirty="0"/>
              <a:t> </a:t>
            </a:r>
            <a:r>
              <a:rPr lang="it-IT" dirty="0" err="1"/>
              <a:t>courses</a:t>
            </a:r>
            <a:r>
              <a:rPr lang="it-IT" dirty="0"/>
              <a:t> from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offered</a:t>
            </a:r>
            <a:r>
              <a:rPr lang="it-IT" dirty="0"/>
              <a:t> by the </a:t>
            </a:r>
            <a:r>
              <a:rPr lang="it-IT" u="sng" dirty="0"/>
              <a:t>Department of </a:t>
            </a:r>
            <a:r>
              <a:rPr lang="it-IT" u="sng" dirty="0" err="1"/>
              <a:t>Philosophy</a:t>
            </a:r>
            <a:r>
              <a:rPr lang="it-IT" u="sng" dirty="0"/>
              <a:t> and </a:t>
            </a:r>
            <a:r>
              <a:rPr lang="it-IT" u="sng" dirty="0" err="1"/>
              <a:t>Education</a:t>
            </a:r>
            <a:r>
              <a:rPr lang="it-IT" u="sng"/>
              <a:t> Science.  </a:t>
            </a:r>
            <a:endParaRPr lang="it-IT" u="sng" dirty="0"/>
          </a:p>
          <a:p>
            <a:pPr marL="0" indent="0">
              <a:buNone/>
            </a:pPr>
            <a:r>
              <a:rPr lang="it-IT" dirty="0" err="1"/>
              <a:t>Only</a:t>
            </a:r>
            <a:r>
              <a:rPr lang="it-IT" dirty="0"/>
              <a:t> in </a:t>
            </a:r>
            <a:r>
              <a:rPr lang="it-IT" dirty="0" err="1"/>
              <a:t>exceptional</a:t>
            </a:r>
            <a:r>
              <a:rPr lang="it-IT" dirty="0"/>
              <a:t> </a:t>
            </a:r>
            <a:r>
              <a:rPr lang="it-IT" dirty="0" err="1"/>
              <a:t>circumstances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courses</a:t>
            </a:r>
            <a:r>
              <a:rPr lang="it-IT" dirty="0"/>
              <a:t> from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Departments</a:t>
            </a:r>
            <a:r>
              <a:rPr lang="it-IT" dirty="0"/>
              <a:t> be </a:t>
            </a:r>
            <a:r>
              <a:rPr lang="it-IT" dirty="0" err="1"/>
              <a:t>included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258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8B0DCF-EA74-BEED-99A3-600723416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ERASMUS REPRESENTATIVE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E64F31-32A3-6088-3C19-F102C86DE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761" y="2092166"/>
            <a:ext cx="10899283" cy="4558708"/>
          </a:xfrm>
        </p:spPr>
        <p:txBody>
          <a:bodyPr>
            <a:normAutofit/>
          </a:bodyPr>
          <a:lstStyle/>
          <a:p>
            <a:r>
              <a:rPr lang="it-IT" sz="3600" dirty="0" err="1"/>
              <a:t>Within</a:t>
            </a:r>
            <a:r>
              <a:rPr lang="it-IT" sz="3600" dirty="0"/>
              <a:t> the first week of </a:t>
            </a:r>
            <a:r>
              <a:rPr lang="it-IT" sz="3600" dirty="0" err="1"/>
              <a:t>arrival</a:t>
            </a:r>
            <a:r>
              <a:rPr lang="it-IT" sz="3600" dirty="0"/>
              <a:t>, contact the Erasmus contact </a:t>
            </a:r>
            <a:r>
              <a:rPr lang="it-IT" sz="3600" dirty="0" err="1"/>
              <a:t>person</a:t>
            </a:r>
            <a:r>
              <a:rPr lang="it-IT" sz="3600" dirty="0"/>
              <a:t> for </a:t>
            </a:r>
            <a:r>
              <a:rPr lang="it-IT" sz="3600" dirty="0" err="1"/>
              <a:t>Education</a:t>
            </a:r>
            <a:r>
              <a:rPr lang="it-IT" sz="3600" dirty="0"/>
              <a:t> Sciences - Prof. Carlo Capello </a:t>
            </a:r>
          </a:p>
          <a:p>
            <a:pPr marL="0" indent="0">
              <a:buNone/>
            </a:pPr>
            <a:r>
              <a:rPr lang="it-IT" sz="3600" dirty="0">
                <a:hlinkClick r:id="rId2"/>
              </a:rPr>
              <a:t>carlo.capello@unito.it</a:t>
            </a:r>
            <a:endParaRPr lang="it-IT" sz="3600" dirty="0"/>
          </a:p>
          <a:p>
            <a:pPr marL="0" indent="0">
              <a:buNone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971833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59ECC0-BC1C-83F4-A876-6773F0720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   GET INFORMATION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AA7BFE-7CE7-2FEB-69FA-C86E6DAAB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endParaRPr lang="it-IT" sz="3600" kern="100" dirty="0">
              <a:effectLst/>
            </a:endParaRPr>
          </a:p>
          <a:p>
            <a:r>
              <a:rPr lang="it-IT" dirty="0"/>
              <a:t>Read the web pages of the </a:t>
            </a:r>
            <a:r>
              <a:rPr lang="it-IT" dirty="0" err="1"/>
              <a:t>courses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intend</a:t>
            </a:r>
            <a:r>
              <a:rPr lang="it-IT" dirty="0"/>
              <a:t> to follow and </a:t>
            </a:r>
            <a:r>
              <a:rPr lang="it-IT" dirty="0" err="1"/>
              <a:t>pay</a:t>
            </a:r>
            <a:r>
              <a:rPr lang="it-IT" dirty="0"/>
              <a:t> close </a:t>
            </a:r>
            <a:r>
              <a:rPr lang="it-IT" dirty="0" err="1"/>
              <a:t>attention</a:t>
            </a:r>
            <a:r>
              <a:rPr lang="it-IT" dirty="0"/>
              <a:t> to:</a:t>
            </a:r>
          </a:p>
          <a:p>
            <a:pPr marL="0" indent="0">
              <a:buNone/>
            </a:pPr>
            <a:r>
              <a:rPr lang="it-IT" dirty="0"/>
              <a:t>- the </a:t>
            </a:r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/>
              <a:t>dates</a:t>
            </a:r>
            <a:r>
              <a:rPr lang="it-IT" dirty="0"/>
              <a:t> of the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academic</a:t>
            </a:r>
            <a:r>
              <a:rPr lang="it-IT" dirty="0"/>
              <a:t> </a:t>
            </a:r>
            <a:r>
              <a:rPr lang="it-IT" dirty="0" err="1"/>
              <a:t>semester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- the class schedule </a:t>
            </a:r>
          </a:p>
          <a:p>
            <a:pPr marL="0" indent="0">
              <a:buNone/>
            </a:pPr>
            <a:r>
              <a:rPr lang="it-IT" dirty="0"/>
              <a:t>- the location</a:t>
            </a:r>
          </a:p>
          <a:p>
            <a:endParaRPr lang="it-IT" dirty="0"/>
          </a:p>
          <a:p>
            <a:r>
              <a:rPr lang="it-IT" dirty="0"/>
              <a:t>For an </a:t>
            </a:r>
            <a:r>
              <a:rPr lang="it-IT" dirty="0" err="1"/>
              <a:t>Education</a:t>
            </a:r>
            <a:r>
              <a:rPr lang="it-IT" dirty="0"/>
              <a:t> Sciences Degree,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be </a:t>
            </a:r>
            <a:r>
              <a:rPr lang="it-IT" dirty="0" err="1"/>
              <a:t>two</a:t>
            </a:r>
            <a:r>
              <a:rPr lang="it-IT" dirty="0"/>
              <a:t> locations: Turin and Savigliano.</a:t>
            </a:r>
          </a:p>
        </p:txBody>
      </p:sp>
    </p:spTree>
    <p:extLst>
      <p:ext uri="{BB962C8B-B14F-4D97-AF65-F5344CB8AC3E}">
        <p14:creationId xmlns:p14="http://schemas.microsoft.com/office/powerpoint/2010/main" val="615441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E1C310-9619-7940-FF9F-70CE4DC5E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WHY IT’S IMPORTANT TO USE </a:t>
            </a:r>
            <a:br>
              <a:rPr lang="it-IT" dirty="0"/>
            </a:br>
            <a:r>
              <a:rPr lang="it-IT" dirty="0"/>
              <a:t>UNITO MAIL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83363C-F289-440B-CF98-241F5E5C6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120" y="1765214"/>
            <a:ext cx="11235760" cy="4558708"/>
          </a:xfrm>
        </p:spPr>
        <p:txBody>
          <a:bodyPr>
            <a:normAutofit fontScale="92500" lnSpcReduction="10000"/>
          </a:bodyPr>
          <a:lstStyle/>
          <a:p>
            <a:pPr indent="0" algn="just">
              <a:buNone/>
            </a:pP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4000" kern="100" dirty="0">
                <a:effectLst/>
              </a:rPr>
              <a:t>Check </a:t>
            </a:r>
            <a:r>
              <a:rPr lang="it-IT" sz="4000" kern="100" dirty="0" err="1">
                <a:effectLst/>
              </a:rPr>
              <a:t>your</a:t>
            </a:r>
            <a:r>
              <a:rPr lang="it-IT" sz="4000" kern="100" dirty="0">
                <a:effectLst/>
              </a:rPr>
              <a:t> </a:t>
            </a:r>
            <a:r>
              <a:rPr lang="it-IT" sz="4000" kern="100" dirty="0" err="1">
                <a:effectLst/>
              </a:rPr>
              <a:t>UniTo</a:t>
            </a:r>
            <a:r>
              <a:rPr lang="it-IT" sz="4000" kern="100" dirty="0">
                <a:effectLst/>
              </a:rPr>
              <a:t> </a:t>
            </a:r>
            <a:r>
              <a:rPr lang="it-IT" sz="4000" kern="100" dirty="0" err="1">
                <a:effectLst/>
              </a:rPr>
              <a:t>institutional</a:t>
            </a:r>
            <a:r>
              <a:rPr lang="it-IT" sz="4000" kern="100" dirty="0">
                <a:effectLst/>
              </a:rPr>
              <a:t> e-mail </a:t>
            </a:r>
            <a:r>
              <a:rPr lang="it-IT" sz="4000" kern="100" dirty="0" err="1">
                <a:effectLst/>
              </a:rPr>
              <a:t>regularly</a:t>
            </a:r>
            <a:r>
              <a:rPr lang="it-IT" sz="4000" kern="100" dirty="0">
                <a:effectLst/>
              </a:rPr>
              <a:t> (</a:t>
            </a:r>
            <a:r>
              <a:rPr lang="it-IT" sz="4000" kern="100" dirty="0" err="1">
                <a:effectLst/>
              </a:rPr>
              <a:t>firstname.surname</a:t>
            </a:r>
            <a:r>
              <a:rPr lang="it-IT" sz="4000" kern="100" dirty="0">
                <a:effectLst/>
              </a:rPr>
              <a:t> @</a:t>
            </a:r>
            <a:r>
              <a:rPr lang="it-IT" sz="4000" kern="100" dirty="0" err="1">
                <a:effectLst/>
              </a:rPr>
              <a:t>edu.unito.it</a:t>
            </a:r>
            <a:r>
              <a:rPr lang="it-IT" sz="4000" kern="100" dirty="0">
                <a:effectLst/>
              </a:rPr>
              <a:t>). </a:t>
            </a:r>
          </a:p>
          <a:p>
            <a:pPr algn="just"/>
            <a:r>
              <a:rPr lang="it-IT" sz="4000" kern="100" dirty="0" err="1">
                <a:effectLst/>
              </a:rPr>
              <a:t>Through</a:t>
            </a:r>
            <a:r>
              <a:rPr lang="it-IT" sz="4000" kern="100" dirty="0">
                <a:effectLst/>
              </a:rPr>
              <a:t> </a:t>
            </a:r>
            <a:r>
              <a:rPr lang="it-IT" sz="4000" kern="100" dirty="0" err="1">
                <a:effectLst/>
              </a:rPr>
              <a:t>your</a:t>
            </a:r>
            <a:r>
              <a:rPr lang="it-IT" sz="4000" kern="100" dirty="0">
                <a:effectLst/>
              </a:rPr>
              <a:t> </a:t>
            </a:r>
            <a:r>
              <a:rPr lang="it-IT" sz="4000" kern="100" dirty="0" err="1">
                <a:effectLst/>
              </a:rPr>
              <a:t>institutional</a:t>
            </a:r>
            <a:r>
              <a:rPr lang="it-IT" sz="4000" kern="100" dirty="0">
                <a:effectLst/>
              </a:rPr>
              <a:t> email </a:t>
            </a:r>
            <a:r>
              <a:rPr lang="it-IT" sz="4000" kern="100" dirty="0" err="1">
                <a:effectLst/>
              </a:rPr>
              <a:t>you</a:t>
            </a:r>
            <a:r>
              <a:rPr lang="it-IT" sz="4000" kern="100" dirty="0">
                <a:effectLst/>
              </a:rPr>
              <a:t> </a:t>
            </a:r>
            <a:r>
              <a:rPr lang="it-IT" sz="4000" kern="100" dirty="0" err="1">
                <a:effectLst/>
              </a:rPr>
              <a:t>receive</a:t>
            </a:r>
            <a:r>
              <a:rPr lang="it-IT" sz="4000" kern="100" dirty="0"/>
              <a:t>: </a:t>
            </a:r>
            <a:r>
              <a:rPr lang="it-IT" sz="4000" kern="100" dirty="0">
                <a:effectLst/>
              </a:rPr>
              <a:t> </a:t>
            </a:r>
          </a:p>
          <a:p>
            <a:pPr marL="0" indent="0" algn="just">
              <a:buNone/>
            </a:pPr>
            <a:r>
              <a:rPr lang="it-IT" sz="4000" kern="100" dirty="0">
                <a:effectLst/>
              </a:rPr>
              <a:t>- information from </a:t>
            </a:r>
            <a:r>
              <a:rPr lang="it-IT" sz="4000" kern="100" dirty="0" err="1">
                <a:effectLst/>
              </a:rPr>
              <a:t>UniTo</a:t>
            </a:r>
            <a:r>
              <a:rPr lang="it-IT" sz="4000" kern="100" dirty="0">
                <a:effectLst/>
              </a:rPr>
              <a:t> </a:t>
            </a:r>
          </a:p>
          <a:p>
            <a:pPr marL="0" indent="0" algn="just">
              <a:buNone/>
            </a:pPr>
            <a:r>
              <a:rPr lang="it-IT" sz="4000" kern="100" dirty="0">
                <a:effectLst/>
              </a:rPr>
              <a:t>- </a:t>
            </a:r>
            <a:r>
              <a:rPr lang="it-IT" sz="4000" kern="100" dirty="0" err="1">
                <a:effectLst/>
              </a:rPr>
              <a:t>communication</a:t>
            </a:r>
            <a:r>
              <a:rPr lang="it-IT" sz="4000" kern="100" dirty="0">
                <a:effectLst/>
              </a:rPr>
              <a:t> from professors </a:t>
            </a:r>
          </a:p>
          <a:p>
            <a:pPr marL="0" indent="0" algn="just">
              <a:buNone/>
            </a:pPr>
            <a:r>
              <a:rPr lang="it-IT" sz="4000" kern="100" dirty="0">
                <a:effectLst/>
              </a:rPr>
              <a:t>- </a:t>
            </a:r>
            <a:r>
              <a:rPr lang="it-IT" sz="4000" kern="100" dirty="0" err="1">
                <a:effectLst/>
              </a:rPr>
              <a:t>communication</a:t>
            </a:r>
            <a:r>
              <a:rPr lang="it-IT" sz="4000" kern="100" dirty="0">
                <a:effectLst/>
              </a:rPr>
              <a:t> from the </a:t>
            </a:r>
            <a:r>
              <a:rPr lang="it-IT" sz="4000" kern="100" dirty="0" err="1">
                <a:effectLst/>
              </a:rPr>
              <a:t>local</a:t>
            </a:r>
            <a:r>
              <a:rPr lang="it-IT" sz="4000" kern="100" dirty="0">
                <a:effectLst/>
              </a:rPr>
              <a:t> Erasmus contact </a:t>
            </a:r>
            <a:r>
              <a:rPr lang="it-IT" sz="4000" kern="100" dirty="0" err="1">
                <a:effectLst/>
              </a:rPr>
              <a:t>person</a:t>
            </a:r>
            <a:r>
              <a:rPr lang="it-IT" sz="4000" kern="100" dirty="0">
                <a:effectLst/>
              </a:rPr>
              <a:t> (Prof. Capello) and the Erasmus </a:t>
            </a:r>
            <a:r>
              <a:rPr lang="it-IT" sz="4000" kern="100" dirty="0" err="1">
                <a:effectLst/>
              </a:rPr>
              <a:t>students</a:t>
            </a:r>
            <a:r>
              <a:rPr lang="it-IT" sz="4000" kern="100" dirty="0">
                <a:effectLst/>
              </a:rPr>
              <a:t> tutor ("</a:t>
            </a:r>
            <a:r>
              <a:rPr lang="it-IT" sz="4000" kern="100" dirty="0" err="1">
                <a:effectLst/>
              </a:rPr>
              <a:t>buddy</a:t>
            </a:r>
            <a:r>
              <a:rPr lang="it-IT" sz="4000" kern="100" dirty="0">
                <a:effectLst/>
              </a:rPr>
              <a:t>").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66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89CB97-2BC4-9FAD-1C2F-F7B506852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EXAMS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8D3D64-D8E3-D45B-E218-8164883FB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soon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arrive</a:t>
            </a:r>
            <a:r>
              <a:rPr lang="it-IT" dirty="0"/>
              <a:t>, </a:t>
            </a:r>
            <a:r>
              <a:rPr lang="it-IT" dirty="0" err="1"/>
              <a:t>please</a:t>
            </a:r>
            <a:r>
              <a:rPr lang="it-IT" dirty="0"/>
              <a:t> contact the </a:t>
            </a:r>
            <a:r>
              <a:rPr lang="it-IT" dirty="0" err="1"/>
              <a:t>teachers</a:t>
            </a:r>
            <a:r>
              <a:rPr lang="it-IT" dirty="0"/>
              <a:t> of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/>
              <a:t>subjects</a:t>
            </a:r>
            <a:r>
              <a:rPr lang="it-IT" dirty="0"/>
              <a:t> to </a:t>
            </a:r>
            <a:r>
              <a:rPr lang="it-IT" dirty="0" err="1"/>
              <a:t>find</a:t>
            </a:r>
            <a:r>
              <a:rPr lang="it-IT" dirty="0"/>
              <a:t> out </a:t>
            </a:r>
            <a:r>
              <a:rPr lang="it-IT" dirty="0" err="1"/>
              <a:t>about</a:t>
            </a:r>
            <a:r>
              <a:rPr lang="it-IT" dirty="0"/>
              <a:t> the </a:t>
            </a:r>
            <a:r>
              <a:rPr lang="it-IT" dirty="0" err="1"/>
              <a:t>syllabus</a:t>
            </a:r>
            <a:r>
              <a:rPr lang="it-IT" dirty="0"/>
              <a:t> and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examination</a:t>
            </a:r>
            <a:r>
              <a:rPr lang="it-IT" dirty="0"/>
              <a:t> </a:t>
            </a:r>
            <a:r>
              <a:rPr lang="it-IT" dirty="0" err="1"/>
              <a:t>procedures</a:t>
            </a:r>
            <a:r>
              <a:rPr lang="it-IT" dirty="0"/>
              <a:t>.  </a:t>
            </a:r>
          </a:p>
          <a:p>
            <a:endParaRPr lang="it-IT" dirty="0"/>
          </a:p>
          <a:p>
            <a:r>
              <a:rPr lang="it-IT" dirty="0" err="1"/>
              <a:t>Most</a:t>
            </a:r>
            <a:r>
              <a:rPr lang="it-IT" dirty="0"/>
              <a:t> of the </a:t>
            </a:r>
            <a:r>
              <a:rPr lang="it-IT" dirty="0" err="1"/>
              <a:t>courses</a:t>
            </a:r>
            <a:r>
              <a:rPr lang="it-IT" dirty="0"/>
              <a:t> are </a:t>
            </a:r>
            <a:r>
              <a:rPr lang="it-IT" dirty="0" err="1"/>
              <a:t>offered</a:t>
            </a:r>
            <a:r>
              <a:rPr lang="it-IT" dirty="0"/>
              <a:t> in </a:t>
            </a:r>
            <a:r>
              <a:rPr lang="it-IT" dirty="0" err="1"/>
              <a:t>Italian</a:t>
            </a:r>
            <a:r>
              <a:rPr lang="it-IT" dirty="0"/>
              <a:t>.  Knowledge of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strongly</a:t>
            </a:r>
            <a:r>
              <a:rPr lang="it-IT" dirty="0"/>
              <a:t> </a:t>
            </a:r>
            <a:r>
              <a:rPr lang="it-IT" dirty="0" err="1"/>
              <a:t>recommended</a:t>
            </a:r>
            <a:r>
              <a:rPr lang="it-IT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35197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D64648-210E-0791-9B3A-018B5EAC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IMPROVE YOUR ITALIAN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C2E721-840A-EBC2-4BDB-9DDC10449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it-IT" sz="4000" kern="100" dirty="0">
              <a:effectLst/>
            </a:endParaRPr>
          </a:p>
          <a:p>
            <a:pPr marL="0" indent="0" algn="just">
              <a:buNone/>
            </a:pPr>
            <a:r>
              <a:rPr lang="it-IT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it-IT" sz="4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</a:t>
            </a:r>
            <a:r>
              <a:rPr lang="it-IT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4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it-IT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knowledge of the </a:t>
            </a:r>
            <a:r>
              <a:rPr lang="it-IT" sz="40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it-IT" sz="4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talian</a:t>
            </a:r>
            <a:r>
              <a:rPr lang="it-IT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4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</a:t>
            </a:r>
            <a:r>
              <a:rPr lang="it-IT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take part in </a:t>
            </a:r>
            <a:r>
              <a:rPr lang="it-IT" sz="4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UniTo's</a:t>
            </a:r>
            <a:r>
              <a:rPr lang="it-IT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activities. </a:t>
            </a:r>
          </a:p>
          <a:p>
            <a:pPr marL="0" indent="0" algn="just">
              <a:buNone/>
            </a:pPr>
            <a:r>
              <a:rPr lang="it-IT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News of meetings, conferences, </a:t>
            </a:r>
            <a:r>
              <a:rPr lang="it-IT" sz="4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films</a:t>
            </a:r>
            <a:r>
              <a:rPr lang="it-IT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theatre performances, </a:t>
            </a:r>
            <a:r>
              <a:rPr lang="it-IT" sz="4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sports</a:t>
            </a:r>
            <a:r>
              <a:rPr lang="it-IT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activities and </a:t>
            </a:r>
            <a:r>
              <a:rPr lang="it-IT" sz="4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much</a:t>
            </a:r>
            <a:r>
              <a:rPr lang="it-IT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more are </a:t>
            </a:r>
            <a:r>
              <a:rPr lang="it-IT" sz="4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published</a:t>
            </a:r>
            <a:r>
              <a:rPr lang="it-IT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it-IT" sz="4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www.unito.it</a:t>
            </a:r>
            <a:endParaRPr lang="it-IT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64927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311</Words>
  <Application>Microsoft Macintosh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Tahoma</vt:lpstr>
      <vt:lpstr>Tema di Office</vt:lpstr>
      <vt:lpstr>INSTRUCTIONS FOR INCOMING ERASMUS STUDENTS</vt:lpstr>
      <vt:lpstr>   LEARNING AGREEMENT</vt:lpstr>
      <vt:lpstr>ERASMUS REPRESENTATIVE</vt:lpstr>
      <vt:lpstr>   GET INFORMATION </vt:lpstr>
      <vt:lpstr>WHY IT’S IMPORTANT TO USE  UNITO MAIL </vt:lpstr>
      <vt:lpstr>EXAMS </vt:lpstr>
      <vt:lpstr>IMPROVE YOUR ITALIAN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Alessia Guerretta</dc:creator>
  <cp:lastModifiedBy>Microsoft Office User</cp:lastModifiedBy>
  <cp:revision>38</cp:revision>
  <dcterms:created xsi:type="dcterms:W3CDTF">2022-06-17T10:33:09Z</dcterms:created>
  <dcterms:modified xsi:type="dcterms:W3CDTF">2023-11-13T12:12:59Z</dcterms:modified>
</cp:coreProperties>
</file>